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7" r:id="rId9"/>
    <p:sldId id="268" r:id="rId10"/>
    <p:sldId id="273" r:id="rId11"/>
    <p:sldId id="278" r:id="rId12"/>
    <p:sldId id="288" r:id="rId13"/>
    <p:sldId id="279" r:id="rId14"/>
    <p:sldId id="297" r:id="rId15"/>
    <p:sldId id="299" r:id="rId16"/>
    <p:sldId id="30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198F0-97AC-4C2A-8200-96B2A662A1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F09BD-50F6-45D0-9E3A-E97352BFD6B1}">
      <dgm:prSet phldrT="[Text]" custT="1"/>
      <dgm:spPr/>
      <dgm:t>
        <a:bodyPr/>
        <a:lstStyle/>
        <a:p>
          <a:r>
            <a:rPr lang="en-US" sz="2000" dirty="0"/>
            <a:t>Timeline of Events</a:t>
          </a:r>
        </a:p>
      </dgm:t>
    </dgm:pt>
    <dgm:pt modelId="{CEBA0D9B-1147-4F6F-BB1A-A130630DDEE9}" type="parTrans" cxnId="{7440E814-286B-46DC-A57F-D3ABDB145098}">
      <dgm:prSet/>
      <dgm:spPr/>
      <dgm:t>
        <a:bodyPr/>
        <a:lstStyle/>
        <a:p>
          <a:endParaRPr lang="en-US"/>
        </a:p>
      </dgm:t>
    </dgm:pt>
    <dgm:pt modelId="{A346F2D1-FB8B-4D6B-A3F2-BC6265049A91}" type="sibTrans" cxnId="{7440E814-286B-46DC-A57F-D3ABDB145098}">
      <dgm:prSet/>
      <dgm:spPr/>
      <dgm:t>
        <a:bodyPr/>
        <a:lstStyle/>
        <a:p>
          <a:endParaRPr lang="en-US"/>
        </a:p>
      </dgm:t>
    </dgm:pt>
    <dgm:pt modelId="{7B68E9D7-7BB4-49E3-9971-A5FB7DF8D1E0}">
      <dgm:prSet phldrT="[Text]" custT="1"/>
      <dgm:spPr/>
      <dgm:t>
        <a:bodyPr/>
        <a:lstStyle/>
        <a:p>
          <a:r>
            <a:rPr lang="en-US" sz="2000" b="0" i="0" u="none" dirty="0"/>
            <a:t>Annual Inspection reports</a:t>
          </a:r>
          <a:endParaRPr lang="en-US" sz="2000" dirty="0"/>
        </a:p>
      </dgm:t>
    </dgm:pt>
    <dgm:pt modelId="{42A1C455-6F63-4776-A1DD-B19E5C595097}" type="parTrans" cxnId="{01FC28E8-25C9-4184-B175-8D1B081D8B72}">
      <dgm:prSet/>
      <dgm:spPr/>
      <dgm:t>
        <a:bodyPr/>
        <a:lstStyle/>
        <a:p>
          <a:endParaRPr lang="en-US"/>
        </a:p>
      </dgm:t>
    </dgm:pt>
    <dgm:pt modelId="{9F11752D-04BA-4135-A612-749139F4C0A6}" type="sibTrans" cxnId="{01FC28E8-25C9-4184-B175-8D1B081D8B72}">
      <dgm:prSet/>
      <dgm:spPr/>
      <dgm:t>
        <a:bodyPr/>
        <a:lstStyle/>
        <a:p>
          <a:endParaRPr lang="en-US"/>
        </a:p>
      </dgm:t>
    </dgm:pt>
    <dgm:pt modelId="{F8240F9D-2CF0-44F3-B9BF-14A2778DF481}">
      <dgm:prSet phldrT="[Text]" phldr="1"/>
      <dgm:spPr/>
      <dgm:t>
        <a:bodyPr/>
        <a:lstStyle/>
        <a:p>
          <a:endParaRPr lang="en-US"/>
        </a:p>
      </dgm:t>
    </dgm:pt>
    <dgm:pt modelId="{20DE5F8E-8353-4F1A-B7C0-41D6C9593B8F}" type="parTrans" cxnId="{AB66BB9A-8262-49CD-B6EE-7F71935044A4}">
      <dgm:prSet/>
      <dgm:spPr/>
      <dgm:t>
        <a:bodyPr/>
        <a:lstStyle/>
        <a:p>
          <a:endParaRPr lang="en-US"/>
        </a:p>
      </dgm:t>
    </dgm:pt>
    <dgm:pt modelId="{0A19B0C4-1674-47C7-BCC7-FDF4E3E74541}" type="sibTrans" cxnId="{AB66BB9A-8262-49CD-B6EE-7F71935044A4}">
      <dgm:prSet/>
      <dgm:spPr/>
      <dgm:t>
        <a:bodyPr/>
        <a:lstStyle/>
        <a:p>
          <a:endParaRPr lang="en-US"/>
        </a:p>
      </dgm:t>
    </dgm:pt>
    <dgm:pt modelId="{298BCDF2-76E9-4E3C-A7F5-9DDBB9C1AB05}">
      <dgm:prSet phldrT="[Text]" phldr="1"/>
      <dgm:spPr/>
      <dgm:t>
        <a:bodyPr/>
        <a:lstStyle/>
        <a:p>
          <a:endParaRPr lang="en-US"/>
        </a:p>
      </dgm:t>
    </dgm:pt>
    <dgm:pt modelId="{AF69FF61-3949-41AF-BFC1-E57510C6845F}" type="parTrans" cxnId="{FA423EFF-13DC-45EE-8BC3-7A0419256ACF}">
      <dgm:prSet/>
      <dgm:spPr/>
      <dgm:t>
        <a:bodyPr/>
        <a:lstStyle/>
        <a:p>
          <a:endParaRPr lang="en-US"/>
        </a:p>
      </dgm:t>
    </dgm:pt>
    <dgm:pt modelId="{9E99649D-89A1-452D-B613-7E8C4F134057}" type="sibTrans" cxnId="{FA423EFF-13DC-45EE-8BC3-7A0419256ACF}">
      <dgm:prSet/>
      <dgm:spPr/>
      <dgm:t>
        <a:bodyPr/>
        <a:lstStyle/>
        <a:p>
          <a:endParaRPr lang="en-US"/>
        </a:p>
      </dgm:t>
    </dgm:pt>
    <dgm:pt modelId="{1B0433CF-A0F3-4D68-A4B8-96363DB6BA80}">
      <dgm:prSet phldrT="[Text]" custT="1"/>
      <dgm:spPr/>
      <dgm:t>
        <a:bodyPr/>
        <a:lstStyle/>
        <a:p>
          <a:r>
            <a:rPr lang="en-US" sz="2000" b="0" i="0" u="none" dirty="0"/>
            <a:t>Fill in excel spreadsheet </a:t>
          </a:r>
          <a:endParaRPr lang="en-US" sz="2000" dirty="0"/>
        </a:p>
      </dgm:t>
    </dgm:pt>
    <dgm:pt modelId="{2286604B-6193-4481-98EE-0E543B2B80B9}" type="parTrans" cxnId="{E27BFB59-E713-459F-976A-BFA591E6956C}">
      <dgm:prSet/>
      <dgm:spPr/>
      <dgm:t>
        <a:bodyPr/>
        <a:lstStyle/>
        <a:p>
          <a:endParaRPr lang="en-US"/>
        </a:p>
      </dgm:t>
    </dgm:pt>
    <dgm:pt modelId="{2AC4B54D-F1C9-44BD-8B4B-C8019E947065}" type="sibTrans" cxnId="{E27BFB59-E713-459F-976A-BFA591E6956C}">
      <dgm:prSet/>
      <dgm:spPr/>
      <dgm:t>
        <a:bodyPr/>
        <a:lstStyle/>
        <a:p>
          <a:endParaRPr lang="en-US"/>
        </a:p>
      </dgm:t>
    </dgm:pt>
    <dgm:pt modelId="{A465662F-5C12-44FA-AFF0-51034452E064}">
      <dgm:prSet custT="1"/>
      <dgm:spPr/>
      <dgm:t>
        <a:bodyPr/>
        <a:lstStyle/>
        <a:p>
          <a:r>
            <a:rPr lang="en-US" sz="2000" b="0" i="0" u="none" dirty="0"/>
            <a:t>Extract photos and maps</a:t>
          </a:r>
          <a:endParaRPr lang="en-US" sz="2000" dirty="0"/>
        </a:p>
      </dgm:t>
    </dgm:pt>
    <dgm:pt modelId="{78CBA55D-03F6-405F-8F84-554DB3C52E2A}" type="parTrans" cxnId="{22602260-475F-4E16-956D-6B33D403F3CA}">
      <dgm:prSet/>
      <dgm:spPr/>
      <dgm:t>
        <a:bodyPr/>
        <a:lstStyle/>
        <a:p>
          <a:endParaRPr lang="en-US"/>
        </a:p>
      </dgm:t>
    </dgm:pt>
    <dgm:pt modelId="{99ABF9BE-3361-47CC-A8CF-407B83735A02}" type="sibTrans" cxnId="{22602260-475F-4E16-956D-6B33D403F3CA}">
      <dgm:prSet/>
      <dgm:spPr/>
      <dgm:t>
        <a:bodyPr/>
        <a:lstStyle/>
        <a:p>
          <a:endParaRPr lang="en-US"/>
        </a:p>
      </dgm:t>
    </dgm:pt>
    <dgm:pt modelId="{6535C8F2-F92C-475C-B8AD-3653377EF576}">
      <dgm:prSet/>
      <dgm:spPr/>
      <dgm:t>
        <a:bodyPr/>
        <a:lstStyle/>
        <a:p>
          <a:endParaRPr lang="en-US"/>
        </a:p>
      </dgm:t>
    </dgm:pt>
    <dgm:pt modelId="{09FFB192-5485-47C7-9612-DA660AAAEF9B}" type="parTrans" cxnId="{655F201A-91AC-4AF3-BCBC-16FA9B9560D3}">
      <dgm:prSet/>
      <dgm:spPr/>
      <dgm:t>
        <a:bodyPr/>
        <a:lstStyle/>
        <a:p>
          <a:endParaRPr lang="en-US"/>
        </a:p>
      </dgm:t>
    </dgm:pt>
    <dgm:pt modelId="{9B058FC4-FE58-4C77-9D8E-113A13F44846}" type="sibTrans" cxnId="{655F201A-91AC-4AF3-BCBC-16FA9B9560D3}">
      <dgm:prSet/>
      <dgm:spPr/>
      <dgm:t>
        <a:bodyPr/>
        <a:lstStyle/>
        <a:p>
          <a:endParaRPr lang="en-US"/>
        </a:p>
      </dgm:t>
    </dgm:pt>
    <dgm:pt modelId="{7C21C632-65F8-43C7-9575-13CEC1041208}" type="pres">
      <dgm:prSet presAssocID="{402198F0-97AC-4C2A-8200-96B2A662A1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17FFF7-7BD9-4279-8EB9-1C9FAA9A4016}" type="pres">
      <dgm:prSet presAssocID="{7B4F09BD-50F6-45D0-9E3A-E97352BFD6B1}" presName="centerShape" presStyleLbl="node0" presStyleIdx="0" presStyleCnt="1"/>
      <dgm:spPr/>
    </dgm:pt>
    <dgm:pt modelId="{836A5447-F105-4E37-B7E1-FEC2385A97E0}" type="pres">
      <dgm:prSet presAssocID="{42A1C455-6F63-4776-A1DD-B19E5C595097}" presName="parTrans" presStyleLbl="bgSibTrans2D1" presStyleIdx="0" presStyleCnt="3"/>
      <dgm:spPr/>
    </dgm:pt>
    <dgm:pt modelId="{4EC60697-72C8-4075-A3A7-C977C742B304}" type="pres">
      <dgm:prSet presAssocID="{7B68E9D7-7BB4-49E3-9971-A5FB7DF8D1E0}" presName="node" presStyleLbl="node1" presStyleIdx="0" presStyleCnt="3">
        <dgm:presLayoutVars>
          <dgm:bulletEnabled val="1"/>
        </dgm:presLayoutVars>
      </dgm:prSet>
      <dgm:spPr/>
    </dgm:pt>
    <dgm:pt modelId="{5BCA2227-522B-47D0-8A56-0C3D2CA5537B}" type="pres">
      <dgm:prSet presAssocID="{2286604B-6193-4481-98EE-0E543B2B80B9}" presName="parTrans" presStyleLbl="bgSibTrans2D1" presStyleIdx="1" presStyleCnt="3"/>
      <dgm:spPr/>
    </dgm:pt>
    <dgm:pt modelId="{876C2E9B-3B69-4C7F-9A35-6B06567E5668}" type="pres">
      <dgm:prSet presAssocID="{1B0433CF-A0F3-4D68-A4B8-96363DB6BA80}" presName="node" presStyleLbl="node1" presStyleIdx="1" presStyleCnt="3">
        <dgm:presLayoutVars>
          <dgm:bulletEnabled val="1"/>
        </dgm:presLayoutVars>
      </dgm:prSet>
      <dgm:spPr/>
    </dgm:pt>
    <dgm:pt modelId="{4A903AF8-6B47-484F-BA05-D022F4771BCE}" type="pres">
      <dgm:prSet presAssocID="{78CBA55D-03F6-405F-8F84-554DB3C52E2A}" presName="parTrans" presStyleLbl="bgSibTrans2D1" presStyleIdx="2" presStyleCnt="3"/>
      <dgm:spPr/>
    </dgm:pt>
    <dgm:pt modelId="{51E401FD-A8FB-4F26-9F6E-5BD4FC6DCD18}" type="pres">
      <dgm:prSet presAssocID="{A465662F-5C12-44FA-AFF0-51034452E064}" presName="node" presStyleLbl="node1" presStyleIdx="2" presStyleCnt="3">
        <dgm:presLayoutVars>
          <dgm:bulletEnabled val="1"/>
        </dgm:presLayoutVars>
      </dgm:prSet>
      <dgm:spPr/>
    </dgm:pt>
  </dgm:ptLst>
  <dgm:cxnLst>
    <dgm:cxn modelId="{A51CF912-518B-428A-A8CA-7458CD948D4D}" type="presOf" srcId="{2286604B-6193-4481-98EE-0E543B2B80B9}" destId="{5BCA2227-522B-47D0-8A56-0C3D2CA5537B}" srcOrd="0" destOrd="0" presId="urn:microsoft.com/office/officeart/2005/8/layout/radial4"/>
    <dgm:cxn modelId="{7440E814-286B-46DC-A57F-D3ABDB145098}" srcId="{402198F0-97AC-4C2A-8200-96B2A662A129}" destId="{7B4F09BD-50F6-45D0-9E3A-E97352BFD6B1}" srcOrd="0" destOrd="0" parTransId="{CEBA0D9B-1147-4F6F-BB1A-A130630DDEE9}" sibTransId="{A346F2D1-FB8B-4D6B-A3F2-BC6265049A91}"/>
    <dgm:cxn modelId="{655F201A-91AC-4AF3-BCBC-16FA9B9560D3}" srcId="{402198F0-97AC-4C2A-8200-96B2A662A129}" destId="{6535C8F2-F92C-475C-B8AD-3653377EF576}" srcOrd="1" destOrd="0" parTransId="{09FFB192-5485-47C7-9612-DA660AAAEF9B}" sibTransId="{9B058FC4-FE58-4C77-9D8E-113A13F44846}"/>
    <dgm:cxn modelId="{1474A235-801A-45DD-951E-9FF3ECF43FCD}" type="presOf" srcId="{7B68E9D7-7BB4-49E3-9971-A5FB7DF8D1E0}" destId="{4EC60697-72C8-4075-A3A7-C977C742B304}" srcOrd="0" destOrd="0" presId="urn:microsoft.com/office/officeart/2005/8/layout/radial4"/>
    <dgm:cxn modelId="{E9B3155D-5661-40BE-8671-AA6266BF2EAA}" type="presOf" srcId="{A465662F-5C12-44FA-AFF0-51034452E064}" destId="{51E401FD-A8FB-4F26-9F6E-5BD4FC6DCD18}" srcOrd="0" destOrd="0" presId="urn:microsoft.com/office/officeart/2005/8/layout/radial4"/>
    <dgm:cxn modelId="{22602260-475F-4E16-956D-6B33D403F3CA}" srcId="{7B4F09BD-50F6-45D0-9E3A-E97352BFD6B1}" destId="{A465662F-5C12-44FA-AFF0-51034452E064}" srcOrd="2" destOrd="0" parTransId="{78CBA55D-03F6-405F-8F84-554DB3C52E2A}" sibTransId="{99ABF9BE-3361-47CC-A8CF-407B83735A02}"/>
    <dgm:cxn modelId="{7152A26B-7C7A-4E2B-9157-3EF1A20143A3}" type="presOf" srcId="{42A1C455-6F63-4776-A1DD-B19E5C595097}" destId="{836A5447-F105-4E37-B7E1-FEC2385A97E0}" srcOrd="0" destOrd="0" presId="urn:microsoft.com/office/officeart/2005/8/layout/radial4"/>
    <dgm:cxn modelId="{D0E5B170-1A12-46FA-87C0-C9B7A4F21B7F}" type="presOf" srcId="{78CBA55D-03F6-405F-8F84-554DB3C52E2A}" destId="{4A903AF8-6B47-484F-BA05-D022F4771BCE}" srcOrd="0" destOrd="0" presId="urn:microsoft.com/office/officeart/2005/8/layout/radial4"/>
    <dgm:cxn modelId="{E27BFB59-E713-459F-976A-BFA591E6956C}" srcId="{7B4F09BD-50F6-45D0-9E3A-E97352BFD6B1}" destId="{1B0433CF-A0F3-4D68-A4B8-96363DB6BA80}" srcOrd="1" destOrd="0" parTransId="{2286604B-6193-4481-98EE-0E543B2B80B9}" sibTransId="{2AC4B54D-F1C9-44BD-8B4B-C8019E947065}"/>
    <dgm:cxn modelId="{0D6E4383-95EE-412E-8F99-63F70D27D9F2}" type="presOf" srcId="{7B4F09BD-50F6-45D0-9E3A-E97352BFD6B1}" destId="{CB17FFF7-7BD9-4279-8EB9-1C9FAA9A4016}" srcOrd="0" destOrd="0" presId="urn:microsoft.com/office/officeart/2005/8/layout/radial4"/>
    <dgm:cxn modelId="{AB66BB9A-8262-49CD-B6EE-7F71935044A4}" srcId="{402198F0-97AC-4C2A-8200-96B2A662A129}" destId="{F8240F9D-2CF0-44F3-B9BF-14A2778DF481}" srcOrd="2" destOrd="0" parTransId="{20DE5F8E-8353-4F1A-B7C0-41D6C9593B8F}" sibTransId="{0A19B0C4-1674-47C7-BCC7-FDF4E3E74541}"/>
    <dgm:cxn modelId="{79B5BEC5-8C87-4CE1-8CC1-A5FF6FCE4494}" type="presOf" srcId="{402198F0-97AC-4C2A-8200-96B2A662A129}" destId="{7C21C632-65F8-43C7-9575-13CEC1041208}" srcOrd="0" destOrd="0" presId="urn:microsoft.com/office/officeart/2005/8/layout/radial4"/>
    <dgm:cxn modelId="{01FC28E8-25C9-4184-B175-8D1B081D8B72}" srcId="{7B4F09BD-50F6-45D0-9E3A-E97352BFD6B1}" destId="{7B68E9D7-7BB4-49E3-9971-A5FB7DF8D1E0}" srcOrd="0" destOrd="0" parTransId="{42A1C455-6F63-4776-A1DD-B19E5C595097}" sibTransId="{9F11752D-04BA-4135-A612-749139F4C0A6}"/>
    <dgm:cxn modelId="{19196FEC-2EC7-4FA4-BEE1-1350FE6BDAC7}" type="presOf" srcId="{1B0433CF-A0F3-4D68-A4B8-96363DB6BA80}" destId="{876C2E9B-3B69-4C7F-9A35-6B06567E5668}" srcOrd="0" destOrd="0" presId="urn:microsoft.com/office/officeart/2005/8/layout/radial4"/>
    <dgm:cxn modelId="{FA423EFF-13DC-45EE-8BC3-7A0419256ACF}" srcId="{F8240F9D-2CF0-44F3-B9BF-14A2778DF481}" destId="{298BCDF2-76E9-4E3C-A7F5-9DDBB9C1AB05}" srcOrd="0" destOrd="0" parTransId="{AF69FF61-3949-41AF-BFC1-E57510C6845F}" sibTransId="{9E99649D-89A1-452D-B613-7E8C4F134057}"/>
    <dgm:cxn modelId="{4E70C187-BD08-4B72-AA00-3852DB80117F}" type="presParOf" srcId="{7C21C632-65F8-43C7-9575-13CEC1041208}" destId="{CB17FFF7-7BD9-4279-8EB9-1C9FAA9A4016}" srcOrd="0" destOrd="0" presId="urn:microsoft.com/office/officeart/2005/8/layout/radial4"/>
    <dgm:cxn modelId="{7547D6AB-4BEB-40AA-A4B9-95D39090E00E}" type="presParOf" srcId="{7C21C632-65F8-43C7-9575-13CEC1041208}" destId="{836A5447-F105-4E37-B7E1-FEC2385A97E0}" srcOrd="1" destOrd="0" presId="urn:microsoft.com/office/officeart/2005/8/layout/radial4"/>
    <dgm:cxn modelId="{70B5629B-6E47-42CC-B7B4-41B8B5361FCB}" type="presParOf" srcId="{7C21C632-65F8-43C7-9575-13CEC1041208}" destId="{4EC60697-72C8-4075-A3A7-C977C742B304}" srcOrd="2" destOrd="0" presId="urn:microsoft.com/office/officeart/2005/8/layout/radial4"/>
    <dgm:cxn modelId="{86D612A5-FC9A-4AF1-8776-1F382C4CA2B2}" type="presParOf" srcId="{7C21C632-65F8-43C7-9575-13CEC1041208}" destId="{5BCA2227-522B-47D0-8A56-0C3D2CA5537B}" srcOrd="3" destOrd="0" presId="urn:microsoft.com/office/officeart/2005/8/layout/radial4"/>
    <dgm:cxn modelId="{2D6687CE-78E8-4301-B792-0054CCDEC4FE}" type="presParOf" srcId="{7C21C632-65F8-43C7-9575-13CEC1041208}" destId="{876C2E9B-3B69-4C7F-9A35-6B06567E5668}" srcOrd="4" destOrd="0" presId="urn:microsoft.com/office/officeart/2005/8/layout/radial4"/>
    <dgm:cxn modelId="{FCA29CDF-79CF-481E-8C31-A2607944E45F}" type="presParOf" srcId="{7C21C632-65F8-43C7-9575-13CEC1041208}" destId="{4A903AF8-6B47-484F-BA05-D022F4771BCE}" srcOrd="5" destOrd="0" presId="urn:microsoft.com/office/officeart/2005/8/layout/radial4"/>
    <dgm:cxn modelId="{68852BA9-95CB-4DE7-8C22-8102D3A4DAF8}" type="presParOf" srcId="{7C21C632-65F8-43C7-9575-13CEC1041208}" destId="{51E401FD-A8FB-4F26-9F6E-5BD4FC6DCD1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7FFF7-7BD9-4279-8EB9-1C9FAA9A4016}">
      <dsp:nvSpPr>
        <dsp:cNvPr id="0" name=""/>
        <dsp:cNvSpPr/>
      </dsp:nvSpPr>
      <dsp:spPr>
        <a:xfrm>
          <a:off x="3691066" y="1964850"/>
          <a:ext cx="1647567" cy="164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Timeline of Events</a:t>
          </a:r>
        </a:p>
      </dsp:txBody>
      <dsp:txXfrm>
        <a:off x="3932347" y="2206131"/>
        <a:ext cx="1165005" cy="1165005"/>
      </dsp:txXfrm>
    </dsp:sp>
    <dsp:sp modelId="{836A5447-F105-4E37-B7E1-FEC2385A97E0}">
      <dsp:nvSpPr>
        <dsp:cNvPr id="0" name=""/>
        <dsp:cNvSpPr/>
      </dsp:nvSpPr>
      <dsp:spPr>
        <a:xfrm rot="12900000">
          <a:off x="2629228" y="1676371"/>
          <a:ext cx="1264889" cy="469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60697-72C8-4075-A3A7-C977C742B304}">
      <dsp:nvSpPr>
        <dsp:cNvPr id="0" name=""/>
        <dsp:cNvSpPr/>
      </dsp:nvSpPr>
      <dsp:spPr>
        <a:xfrm>
          <a:off x="1961009" y="922319"/>
          <a:ext cx="1565189" cy="125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Annual Inspection reports</a:t>
          </a:r>
          <a:endParaRPr lang="en-US" sz="2000" kern="1200" dirty="0"/>
        </a:p>
      </dsp:txBody>
      <dsp:txXfrm>
        <a:off x="1997683" y="958993"/>
        <a:ext cx="1491841" cy="1178803"/>
      </dsp:txXfrm>
    </dsp:sp>
    <dsp:sp modelId="{5BCA2227-522B-47D0-8A56-0C3D2CA5537B}">
      <dsp:nvSpPr>
        <dsp:cNvPr id="0" name=""/>
        <dsp:cNvSpPr/>
      </dsp:nvSpPr>
      <dsp:spPr>
        <a:xfrm rot="16200000">
          <a:off x="3882405" y="1024009"/>
          <a:ext cx="1264889" cy="469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C2E9B-3B69-4C7F-9A35-6B06567E5668}">
      <dsp:nvSpPr>
        <dsp:cNvPr id="0" name=""/>
        <dsp:cNvSpPr/>
      </dsp:nvSpPr>
      <dsp:spPr>
        <a:xfrm>
          <a:off x="3732255" y="267"/>
          <a:ext cx="1565189" cy="125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Fill in excel spreadsheet </a:t>
          </a:r>
          <a:endParaRPr lang="en-US" sz="2000" kern="1200" dirty="0"/>
        </a:p>
      </dsp:txBody>
      <dsp:txXfrm>
        <a:off x="3768929" y="36941"/>
        <a:ext cx="1491841" cy="1178803"/>
      </dsp:txXfrm>
    </dsp:sp>
    <dsp:sp modelId="{4A903AF8-6B47-484F-BA05-D022F4771BCE}">
      <dsp:nvSpPr>
        <dsp:cNvPr id="0" name=""/>
        <dsp:cNvSpPr/>
      </dsp:nvSpPr>
      <dsp:spPr>
        <a:xfrm rot="19500000">
          <a:off x="5135582" y="1676371"/>
          <a:ext cx="1264889" cy="4695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401FD-A8FB-4F26-9F6E-5BD4FC6DCD18}">
      <dsp:nvSpPr>
        <dsp:cNvPr id="0" name=""/>
        <dsp:cNvSpPr/>
      </dsp:nvSpPr>
      <dsp:spPr>
        <a:xfrm>
          <a:off x="5503500" y="922319"/>
          <a:ext cx="1565189" cy="1252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Extract photos and maps</a:t>
          </a:r>
          <a:endParaRPr lang="en-US" sz="2000" kern="1200" dirty="0"/>
        </a:p>
      </dsp:txBody>
      <dsp:txXfrm>
        <a:off x="5540174" y="958993"/>
        <a:ext cx="1491841" cy="117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5EBD15-B250-4429-923F-1E5A7F405B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D87A1-1B6B-410C-8AA8-FEC752FD11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CD809-3A0B-458B-A8F6-C72CBD610396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CF1CE-B805-40FE-B47C-4D57DB1DA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851D3-981B-4E15-89BA-1D3822C36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3D1F9-6B45-4857-AC43-102887BF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2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9D3F2-E556-440A-BF84-B1CB9A42A672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80D5-7B8B-4FAE-9C39-563641C76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34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0D5-7B8B-4FAE-9C39-563641C76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Rock riprap surficial layer</a:t>
            </a:r>
          </a:p>
          <a:p>
            <a:pPr lvl="1"/>
            <a:r>
              <a:rPr lang="en-US" dirty="0"/>
              <a:t>30-cm thick</a:t>
            </a:r>
          </a:p>
          <a:p>
            <a:pPr lvl="1"/>
            <a:r>
              <a:rPr lang="en-US" dirty="0"/>
              <a:t>Provides long-term erosion protection</a:t>
            </a:r>
          </a:p>
          <a:p>
            <a:r>
              <a:rPr lang="en-US" dirty="0"/>
              <a:t>Bedding layer </a:t>
            </a:r>
          </a:p>
          <a:p>
            <a:pPr lvl="1"/>
            <a:r>
              <a:rPr lang="en-US" dirty="0"/>
              <a:t>15-cm thick</a:t>
            </a:r>
          </a:p>
          <a:p>
            <a:pPr lvl="1"/>
            <a:r>
              <a:rPr lang="en-US" dirty="0"/>
              <a:t>Sandy gravel with fines</a:t>
            </a:r>
          </a:p>
          <a:p>
            <a:pPr lvl="1"/>
            <a:r>
              <a:rPr lang="en-US" dirty="0"/>
              <a:t>Intended as a graded filter material for </a:t>
            </a:r>
            <a:br>
              <a:rPr lang="en-US" dirty="0"/>
            </a:br>
            <a:r>
              <a:rPr lang="en-US" dirty="0"/>
              <a:t>reducing interstitial flow velocities and </a:t>
            </a:r>
            <a:br>
              <a:rPr lang="en-US" dirty="0"/>
            </a:br>
            <a:r>
              <a:rPr lang="en-US" dirty="0"/>
              <a:t>preventing internal migration of fines</a:t>
            </a:r>
          </a:p>
          <a:p>
            <a:r>
              <a:rPr lang="en-US" dirty="0"/>
              <a:t>Radon barrier layer</a:t>
            </a:r>
          </a:p>
          <a:p>
            <a:pPr lvl="1"/>
            <a:r>
              <a:rPr lang="en-US" dirty="0"/>
              <a:t>60-centimeters (cm) thick</a:t>
            </a:r>
          </a:p>
          <a:p>
            <a:pPr lvl="1"/>
            <a:r>
              <a:rPr lang="en-US" dirty="0"/>
              <a:t>Compacted bentonite-amended admixture</a:t>
            </a:r>
          </a:p>
          <a:p>
            <a:pPr lvl="1"/>
            <a:r>
              <a:rPr lang="en-US" dirty="0"/>
              <a:t>Locally sourced soils 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0D5-7B8B-4FAE-9C39-563641C76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 with people with clipboards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0D5-7B8B-4FAE-9C39-563641C76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dirty="0"/>
              <a:t>Annual Inspection Reports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Start with the oldest report all the way to the present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Read through report and look for keywords such as erosion, ponding, earthquake, weeds, rock breakdown, etc.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Look at annotated maps and photographs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Input into excel spreadsheet: more, less, same</a:t>
            </a:r>
          </a:p>
          <a:p>
            <a:pPr marL="457200" lvl="1" indent="0">
              <a:buFontTx/>
              <a:buNone/>
            </a:pPr>
            <a:endParaRPr lang="en-US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u="sng" dirty="0"/>
              <a:t>Excel Spreadsheet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On the far-left column is categories labeled biological, geophysical, management and others which indicates the changes that have occurred on the sites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There are numbers in the top row which indicates the number of years since construction of the site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There are columns labeled more, less, or same for each year to determine if the change has increased or decreased or remained same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For example, if there were more erosion occurring in year 3 than in year 2, than you would mark it as more under year 3. If it was less than mark it less.</a:t>
            </a:r>
          </a:p>
          <a:p>
            <a:pPr marL="457200" lvl="1" indent="0" algn="l">
              <a:buFontTx/>
              <a:buNone/>
            </a:pPr>
            <a:endParaRPr lang="en-US" u="none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u="sng" dirty="0"/>
              <a:t>Photos and Maps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Shows the area where the change on the site has occurred and gives you a visual of what it looks like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Some features on the map represent the boundaries of the site, ponding occurrence, where the pictures were taken, and plant growth</a:t>
            </a:r>
          </a:p>
          <a:p>
            <a:pPr marL="628650" lvl="1" indent="-171450" algn="l">
              <a:buFontTx/>
              <a:buChar char="-"/>
            </a:pPr>
            <a:endParaRPr lang="en-US" u="none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u="sng" dirty="0"/>
              <a:t>Timeline of Events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Chart that shows different events that happened throughout the year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For example, ponding, increase in plants, or an appearance of a fire</a:t>
            </a:r>
          </a:p>
          <a:p>
            <a:pPr marL="628650" lvl="1" indent="-171450" algn="l">
              <a:buFontTx/>
              <a:buChar char="-"/>
            </a:pPr>
            <a:r>
              <a:rPr lang="en-US" u="none" dirty="0"/>
              <a:t>The reports give detailed description of the events, spreadsheet organizes the events for each year, and photos and maps shows the events and how the site has changed.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endParaRPr lang="en-US" u="none" dirty="0"/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0D5-7B8B-4FAE-9C39-563641C76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1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sites were chosen to understand how a different environment can affect the disposal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>
              <a:buFontTx/>
              <a:buNone/>
            </a:pPr>
            <a:endParaRPr lang="en-US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u="none" dirty="0"/>
          </a:p>
          <a:p>
            <a:pPr marL="171450" indent="-171450">
              <a:buFontTx/>
              <a:buChar char="-"/>
            </a:pPr>
            <a:endParaRPr lang="en-US" u="none" dirty="0"/>
          </a:p>
          <a:p>
            <a:pPr marL="0" indent="0">
              <a:buFont typeface="Arial" panose="020B0604020202020204" pitchFamily="34" charset="0"/>
              <a:buNone/>
            </a:pPr>
            <a:endParaRPr lang="en-US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0D5-7B8B-4FAE-9C39-563641C76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0D5-7B8B-4FAE-9C39-563641C763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0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42CF-53F1-4F08-80D2-94DD8149A4E8}" type="datetime1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17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537-7ABB-4B3E-A68D-4A8FE079ADE0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7A48-2E22-4B98-B6AD-67216A3BE26A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659E-D6F1-43C4-B5BF-CB68913D8E25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6C6D-DE6C-407E-9340-C610F3CDF79E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31D2-C348-4E56-9AEC-168E0D766E7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8732-2D30-4B59-A97D-5F0BE31D7910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A14A-86EB-4833-BFA0-8A1B703E644B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4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9FF5-B0D3-4EA7-AC7D-197852421101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BFC7-C9D9-4297-9A19-D7953FC343BD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B1AF-4922-4805-A2A1-E072FCEE3D12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9681A-763B-484A-9552-4682407C3C9C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E0CD5-28CC-447D-B4E9-437AB0561855}" type="datetime1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9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DE7-A4D5-4DD5-B9C4-568FFE4B230E}" type="datetime1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0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08E-041E-4FBE-8949-295CBB48F154}" type="datetime1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21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178F-FBC9-4906-A578-8E7745638B7F}" type="datetime1">
              <a:rPr lang="en-US" smtClean="0"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9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D25A-AB33-4811-89FE-A07B9BB4A24E}" type="datetime1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F4C591-8EE9-4FA7-B6A9-E10F602E26C3}" type="datetime1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sites/default/files/2020/06/f75/L-BarFactSheet.pdf" TargetMode="External"/><Relationship Id="rId2" Type="http://schemas.openxmlformats.org/officeDocument/2006/relationships/hyperlink" Target="https://www.energy.gov/sites/default/files/2021-07/MexicanHatFactShee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y.gov/lm/mission" TargetMode="External"/><Relationship Id="rId4" Type="http://schemas.openxmlformats.org/officeDocument/2006/relationships/hyperlink" Target="https://www.energy.gov/sites/default/files/2020/06/f75/UMTRCATitleIandIIProgrammaticFactSheet_0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EE86D0-92FE-4B8C-88F1-AD0BEACC9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299" y="1380068"/>
            <a:ext cx="6054723" cy="2616199"/>
          </a:xfrm>
        </p:spPr>
        <p:txBody>
          <a:bodyPr>
            <a:normAutofit/>
          </a:bodyPr>
          <a:lstStyle/>
          <a:p>
            <a:r>
              <a:rPr lang="en-US" dirty="0"/>
              <a:t>Earth Surface Change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6B49C-005D-4774-BD2E-EF0984DEA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3996267"/>
            <a:ext cx="5166768" cy="1388534"/>
          </a:xfrm>
        </p:spPr>
        <p:txBody>
          <a:bodyPr>
            <a:normAutofit/>
          </a:bodyPr>
          <a:lstStyle/>
          <a:p>
            <a:r>
              <a:rPr lang="en-US" dirty="0"/>
              <a:t>Presented By: Kayla Brown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BDC30630-952B-4F69-9187-1AA2903B7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1" r="16507" b="1077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C8F3-5E83-44EB-AFD2-6F6A24EB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5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D2E4-8302-4F6C-9C6B-D413EED6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L-Bar, New Mexico </a:t>
            </a:r>
            <a:br>
              <a:rPr lang="en-US" dirty="0"/>
            </a:br>
            <a:r>
              <a:rPr lang="en-US" sz="2800" dirty="0"/>
              <a:t>Surface remediation and disposal cell was completed in 2000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A16DC3-819E-423C-9ECE-819C55A8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14" y="645285"/>
            <a:ext cx="4007539" cy="272365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4672B-5771-4353-A5C3-9AFD5C9E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B2DC25EE-239B-4C5F-AAD1-255A7D5F1EE2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29769-AF10-4AFD-A17C-72C81F16CD68}"/>
              </a:ext>
            </a:extLst>
          </p:cNvPr>
          <p:cNvSpPr txBox="1"/>
          <p:nvPr/>
        </p:nvSpPr>
        <p:spPr>
          <a:xfrm>
            <a:off x="1350499" y="2713215"/>
            <a:ext cx="3886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Erosion/ Vegetation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Tamarisk/vegetation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Cracks from saturation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Sediment trap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0693D-AAC3-4E1A-9DF2-78EDDCF3B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57" y="3489056"/>
            <a:ext cx="66981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34D24-E4BD-4354-A3C0-041F7036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Durango, Colorado 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Surface remediation and disposal cell completed in 1990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D104D-C380-4CC8-B33A-446704DE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51" y="645285"/>
            <a:ext cx="4118372" cy="278371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F9AEA-6645-4174-9CE2-0EF062DB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B2DC25EE-239B-4C5F-AAD1-255A7D5F1EE2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DB5C3-AED7-462C-A6E6-64A463F2F64D}"/>
              </a:ext>
            </a:extLst>
          </p:cNvPr>
          <p:cNvSpPr txBox="1"/>
          <p:nvPr/>
        </p:nvSpPr>
        <p:spPr>
          <a:xfrm>
            <a:off x="1484312" y="2767280"/>
            <a:ext cx="4611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Animal Burrowing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Vegetation/pine tree on side slopes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Retention Pond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95A27-DD05-4259-BF63-5B3832C1B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624" y="3760052"/>
            <a:ext cx="6285551" cy="24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8AEBEFE2-515F-4B18-8468-97D8C7309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42A84A1C-64AD-4415-AC50-45FB65361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9CCB5DF-B7FE-4417-9B32-672497E3A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3C6EE6E1-4DD7-4FB0-9428-1B0064584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F19641FD-140C-4164-882A-1C36915F4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B022741-DE93-4568-9EA7-CFDF6A7B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366A110-6771-478C-915F-09E3FC17D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6F10C5-5420-4170-B2EC-3AF79269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Sherwood, Washington</a:t>
            </a:r>
            <a:br>
              <a:rPr lang="en-US" dirty="0"/>
            </a:br>
            <a:r>
              <a:rPr lang="en-US" sz="2800" dirty="0"/>
              <a:t>Surface remediation and disposal cell was completed in 1996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DCBC15-F751-4089-80D3-22C9D196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409" y="700533"/>
            <a:ext cx="4086613" cy="249283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F3196-3456-435B-9893-B15C2513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2DC25EE-239B-4C5F-AAD1-255A7D5F1EE2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46103C-778E-479E-B457-BF27EC4F52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67195" y="3557293"/>
            <a:ext cx="7635827" cy="23098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0CCC4-AC3C-4E38-B200-28977CE69CBF}"/>
              </a:ext>
            </a:extLst>
          </p:cNvPr>
          <p:cNvSpPr txBox="1"/>
          <p:nvPr/>
        </p:nvSpPr>
        <p:spPr>
          <a:xfrm>
            <a:off x="1846262" y="2767280"/>
            <a:ext cx="367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 ponds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Horses and Buffalos on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Trees</a:t>
            </a:r>
          </a:p>
        </p:txBody>
      </p:sp>
    </p:spTree>
    <p:extLst>
      <p:ext uri="{BB962C8B-B14F-4D97-AF65-F5344CB8AC3E}">
        <p14:creationId xmlns:p14="http://schemas.microsoft.com/office/powerpoint/2010/main" val="82028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0B1A-0553-4629-BABE-5B61BE18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5747778" cy="252004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Gunnison, Colorado </a:t>
            </a:r>
            <a:br>
              <a:rPr lang="en-US" sz="2800" dirty="0"/>
            </a:br>
            <a:r>
              <a:rPr lang="en-US" sz="2800" dirty="0"/>
              <a:t>Excavation for the disposal cell began in 1992, and construction was completed in 1995.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6DE88-D23C-4431-8D4D-19C63F50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539" y="645285"/>
            <a:ext cx="4118762" cy="278371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30635-9E4A-42E0-8E42-69B963DF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B2DC25EE-239B-4C5F-AAD1-255A7D5F1EE2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1C79BF-F871-4DB5-AF12-187AC8B91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855" y="3990818"/>
            <a:ext cx="6510992" cy="2376511"/>
          </a:xfrm>
          <a:prstGeom prst="roundRect">
            <a:avLst>
              <a:gd name="adj" fmla="val 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10D05-54D9-4610-A877-DD284A4B531B}"/>
              </a:ext>
            </a:extLst>
          </p:cNvPr>
          <p:cNvSpPr txBox="1"/>
          <p:nvPr/>
        </p:nvSpPr>
        <p:spPr>
          <a:xfrm>
            <a:off x="1052737" y="3205843"/>
            <a:ext cx="475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Ponding and moss rock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Heavy Precipitation during the summer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Cottonwood tree 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Erosion</a:t>
            </a:r>
          </a:p>
        </p:txBody>
      </p:sp>
    </p:spTree>
    <p:extLst>
      <p:ext uri="{BB962C8B-B14F-4D97-AF65-F5344CB8AC3E}">
        <p14:creationId xmlns:p14="http://schemas.microsoft.com/office/powerpoint/2010/main" val="214922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C4FA-02B1-498B-839F-3F04930D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 and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B33C-EDB2-4789-9CC6-A533A3764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most important thing I found was how a different environment can affect the disposal cell differently and the function of disposal cells and its impact on the environment and human health. </a:t>
            </a:r>
          </a:p>
          <a:p>
            <a:r>
              <a:rPr lang="en-US" sz="2000" dirty="0"/>
              <a:t>I was able to apply what I have learned from school into the project. The courses that relate are environmental engineering, geotechnical engineering, and structural engineering. </a:t>
            </a:r>
          </a:p>
          <a:p>
            <a:r>
              <a:rPr lang="en-US" sz="2000" dirty="0"/>
              <a:t>TAKEAWAYS </a:t>
            </a:r>
          </a:p>
          <a:p>
            <a:pPr marL="0" indent="0">
              <a:buNone/>
            </a:pPr>
            <a:r>
              <a:rPr lang="en-US" sz="2000" dirty="0"/>
              <a:t>	✓ Brief history of the sites and why the project is important </a:t>
            </a:r>
          </a:p>
          <a:p>
            <a:pPr marL="0" indent="0">
              <a:buNone/>
            </a:pPr>
            <a:r>
              <a:rPr lang="en-US" sz="2000" dirty="0"/>
              <a:t>	✓ I learned how to read annual inspection reports and maps </a:t>
            </a:r>
          </a:p>
          <a:p>
            <a:pPr marL="0" indent="0">
              <a:buNone/>
            </a:pPr>
            <a:r>
              <a:rPr lang="en-US" sz="2000" dirty="0"/>
              <a:t>	✓ What to look for when reviewing the documents </a:t>
            </a:r>
          </a:p>
          <a:p>
            <a:pPr marL="0" indent="0">
              <a:buNone/>
            </a:pPr>
            <a:r>
              <a:rPr lang="en-US" sz="2000" dirty="0"/>
              <a:t>	✓ How to fill in spreadsheet </a:t>
            </a:r>
          </a:p>
          <a:p>
            <a:pPr marL="0" indent="0">
              <a:buNone/>
            </a:pPr>
            <a:r>
              <a:rPr lang="en-US" sz="2000" dirty="0"/>
              <a:t>	✓ Creating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FF0EE-ABD2-4F23-90FE-A35A2BD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4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0B0-F940-4BC2-942D-C9DC82DA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883BC-84C8-44F1-AA8B-659B4EE4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https://www.energy.gov/sites/default/files/2021-07/MexicanHatFactSheet.pdf</a:t>
            </a:r>
            <a:endParaRPr lang="en-US" dirty="0"/>
          </a:p>
          <a:p>
            <a:r>
              <a:rPr lang="en-US" dirty="0">
                <a:hlinkClick r:id="rId3"/>
              </a:rPr>
              <a:t>https://www.energy.gov/sites/default/files/2020/06/f75/L-BarFactSheet.pdf</a:t>
            </a:r>
            <a:endParaRPr lang="en-US" dirty="0"/>
          </a:p>
          <a:p>
            <a:r>
              <a:rPr lang="en-US" dirty="0">
                <a:hlinkClick r:id="rId4"/>
              </a:rPr>
              <a:t>https://www.energy.gov/sites/default/files/2020/06/f75/UMTRCATitleIandIIProgrammaticFactSheet_0.pdf</a:t>
            </a:r>
            <a:endParaRPr lang="en-US" dirty="0"/>
          </a:p>
          <a:p>
            <a:r>
              <a:rPr lang="en-US" dirty="0">
                <a:hlinkClick r:id="rId5"/>
              </a:rPr>
              <a:t>https://www.energy.gov/lm/mission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A40DF-7233-42F7-AC32-8957291A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82895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3220098"/>
            <a:ext cx="2910045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2845509"/>
            <a:ext cx="414988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719546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A89BD-0C77-4F87-9F35-6BB0F6FB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C98A8-4989-494B-B53D-397B4457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8666" y="6197599"/>
            <a:ext cx="1049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A84041-8087-4024-A135-1E6B0ECF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Outline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45CA9-A4AE-47D5-AB55-7AE709138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138" y="764372"/>
            <a:ext cx="7086600" cy="521601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History </a:t>
            </a:r>
          </a:p>
          <a:p>
            <a:r>
              <a:rPr lang="en-US" sz="2000" dirty="0"/>
              <a:t>Why are disposal cell important?</a:t>
            </a:r>
          </a:p>
          <a:p>
            <a:r>
              <a:rPr lang="en-US" sz="2000" dirty="0"/>
              <a:t>Monitoring Performance Overtime</a:t>
            </a:r>
          </a:p>
          <a:p>
            <a:r>
              <a:rPr lang="en-US" sz="2000" dirty="0"/>
              <a:t>Project: Documenting Surface Change on UMTRCA Covers</a:t>
            </a:r>
          </a:p>
          <a:p>
            <a:r>
              <a:rPr lang="en-US" sz="2000" dirty="0"/>
              <a:t>Process</a:t>
            </a:r>
          </a:p>
          <a:p>
            <a:r>
              <a:rPr lang="en-US" sz="2000" dirty="0"/>
              <a:t>Summary of sites</a:t>
            </a:r>
          </a:p>
          <a:p>
            <a:r>
              <a:rPr lang="en-US" sz="2000" dirty="0"/>
              <a:t>Key findings and takeaway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78EEB60-D5BE-450F-809C-EFF0E2F1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1169-5054-4B55-8EF0-6CDA2EC2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22834"/>
            <a:ext cx="3333495" cy="88792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8A72F9-C6EF-4C37-88CA-74FF5696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10763"/>
            <a:ext cx="4128699" cy="448207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Uranium mills were created to extract uranium for military, and energy production. However, because of this it has caused a hazard to the environment and human health.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 left uncovered, these uranium mill tailings can contaminate air, water, and soil.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To cleanup and stabilize uranium mill tailings, congress enacted the Uranium Mill Tailings Radiation Control Act (UMTRCA) in November 1978.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72F5F488-5515-45BE-8E89-27D4BC4976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5484" r="18985" b="64945"/>
          <a:stretch/>
        </p:blipFill>
        <p:spPr>
          <a:xfrm>
            <a:off x="5749955" y="1510763"/>
            <a:ext cx="5753068" cy="371849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D3AED61-0207-4076-8547-1F20C52D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63E1F-7975-4C09-A711-6FFB1437A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823" y="5267336"/>
            <a:ext cx="5567332" cy="5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8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76C0-1161-41CC-A66B-1EECC2366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disposal cells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96C5-210F-4F37-A313-E3E9ED14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Disposal cells in the Uranium Mill Tailings Radiation Control Act (UMTRCA) are designed to isolate wastes through limiting radon diffusion, reducing water percolation, and controlling erosion. </a:t>
            </a:r>
          </a:p>
          <a:p>
            <a:r>
              <a:rPr lang="en-US" sz="2000" dirty="0"/>
              <a:t>There are many engineered cover designs to choose from depending on the site’s environment. </a:t>
            </a:r>
          </a:p>
          <a:p>
            <a:r>
              <a:rPr lang="en-US" sz="2000" dirty="0"/>
              <a:t>These disposal cells can change overtime because the environment there in and the way they were built. These  changes can produce ponding, increase in vegetation, erosion, rock breakdown, </a:t>
            </a:r>
            <a:r>
              <a:rPr lang="en-US" sz="2000" dirty="0" err="1"/>
              <a:t>etc</a:t>
            </a:r>
            <a:r>
              <a:rPr lang="en-US" sz="2000" dirty="0"/>
              <a:t> on the surfaces of the cell. Sometimes these changes can affect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93115-2FD2-495D-B2E7-CD0F707F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A60-C3E7-4FF0-B0D9-FDA17D58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/>
              <a:t>Monitoring Performance Overtime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3B1F-8373-47F5-AA41-7D750A99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r>
              <a:rPr lang="en-US"/>
              <a:t>In order to survey and maintain these disposal sites, we conduct annual inspections.</a:t>
            </a:r>
          </a:p>
          <a:p>
            <a:r>
              <a:rPr lang="en-US"/>
              <a:t>Annual inspections are performed to keep track of changes over time, at least once a year, to identify year-over-year natural and man-made changes to cover performance. </a:t>
            </a:r>
          </a:p>
          <a:p>
            <a:r>
              <a:rPr lang="en-US"/>
              <a:t>To compare the changes throughout the years on the site, pictures and maps are conducted.</a:t>
            </a:r>
          </a:p>
        </p:txBody>
      </p:sp>
      <p:pic>
        <p:nvPicPr>
          <p:cNvPr id="6" name="Picture 5" descr="A picture containing outdoor, ground, mountain, nature&#10;&#10;Description automatically generated">
            <a:extLst>
              <a:ext uri="{FF2B5EF4-FFF2-40B4-BE49-F238E27FC236}">
                <a16:creationId xmlns:a16="http://schemas.microsoft.com/office/drawing/2014/main" id="{4F2F4A1F-FC57-4E24-ACDC-2FD4FE14C2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2" b="1"/>
          <a:stretch/>
        </p:blipFill>
        <p:spPr>
          <a:xfrm>
            <a:off x="8785907" y="1998131"/>
            <a:ext cx="2717116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394A7-B407-4A0E-AE3B-2C96708B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A09D-AC26-432B-A913-529B2F64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dirty="0"/>
              <a:t>Project: Documenting Surface Change on UMTRCA Covers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381217C-5DCF-4083-9D6E-00CA282A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55" y="2789881"/>
            <a:ext cx="3959211" cy="29546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AA98D8-50D3-439E-938F-B1594E5E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336" y="2666999"/>
            <a:ext cx="5486687" cy="312420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My project looked at multiple different sites to document how they have changed overtime.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 reviewed all of the annual inspection reports for five sites that were built in different ways in different environment and documented how they changed since construction.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D3A7-C484-4C1A-BEEA-F183DEAC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0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A84041-8087-4024-A135-1E6B0ECF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9" y="764372"/>
            <a:ext cx="3173688" cy="521601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Process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C14E730-7EB1-408A-AB17-6DA5C7AD5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11368"/>
              </p:ext>
            </p:extLst>
          </p:nvPr>
        </p:nvGraphicFramePr>
        <p:xfrm>
          <a:off x="2814803" y="1628702"/>
          <a:ext cx="9029700" cy="361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78EEB60-D5BE-450F-809C-EFF0E2F1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76000"/>
                <a:satMod val="180000"/>
              </a:schemeClr>
              <a:schemeClr val="bg1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993C3A-0E30-417B-B76B-0B62A3462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317687-3B88-4625-87F2-829956F75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9099" y="643467"/>
            <a:ext cx="9773801" cy="557106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A5C91-ED6F-4F12-9749-CEB41EC1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38098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AEBEFE2-515F-4B18-8468-97D8C7309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2A84A1C-64AD-4415-AC50-45FB65361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9CCB5DF-B7FE-4417-9B32-672497E3A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C6EE6E1-4DD7-4FB0-9428-1B0064584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19641FD-140C-4164-882A-1C36915F4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1B022741-DE93-4568-9EA7-CFDF6A7B4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366A110-6771-478C-915F-09E3FC17D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10F913F-7D9B-4D83-975E-1CDD82BE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35957"/>
            <a:ext cx="6435799" cy="19380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Mexican Hat, Utah</a:t>
            </a:r>
            <a:br>
              <a:rPr lang="en-US"/>
            </a:br>
            <a:r>
              <a:rPr lang="en-US" sz="2800"/>
              <a:t>Surface remediation and disposal cell was completed in 1994.</a:t>
            </a:r>
            <a:endParaRPr lang="en-US" sz="2800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8E1F32B-D868-AFE3-747D-5D91F5B4F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520" y="2224826"/>
            <a:ext cx="5747778" cy="35403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Dry climate like a desert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Rocks and soil keep rolling down the south apron. Up to 12in in diameter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Multiple tumbleweed siting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rosion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Vegetation increase after rain in 2004. Mostly tamarisk plants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Surface depression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onding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lang="en-US" sz="2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DDA56FE-9810-471B-8EA3-57B979823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2" r="20696" b="3"/>
          <a:stretch/>
        </p:blipFill>
        <p:spPr>
          <a:xfrm>
            <a:off x="8136009" y="1260024"/>
            <a:ext cx="3176361" cy="267022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DE2DB-A01F-4DBC-AA4F-C3851360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2DC25EE-239B-4C5F-AAD1-255A7D5F1EE2}" type="slidenum">
              <a:rPr lang="en-US" smtClean="0"/>
              <a:pPr defTabSz="914400"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F0109F-9A3D-46CD-BFA7-D608C7A136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445391" y="4657122"/>
            <a:ext cx="6328662" cy="208845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608068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1051</Words>
  <Application>Microsoft Office PowerPoint</Application>
  <PresentationFormat>Widescreen</PresentationFormat>
  <Paragraphs>135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Corbel</vt:lpstr>
      <vt:lpstr>Parallax</vt:lpstr>
      <vt:lpstr>Earth Surface Change </vt:lpstr>
      <vt:lpstr>Outline</vt:lpstr>
      <vt:lpstr>History</vt:lpstr>
      <vt:lpstr>Why are disposal cells important?</vt:lpstr>
      <vt:lpstr>Monitoring Performance Overtime</vt:lpstr>
      <vt:lpstr>Project: Documenting Surface Change on UMTRCA Covers</vt:lpstr>
      <vt:lpstr>Process</vt:lpstr>
      <vt:lpstr>PowerPoint Presentation</vt:lpstr>
      <vt:lpstr>Mexican Hat, Utah Surface remediation and disposal cell was completed in 1994.</vt:lpstr>
      <vt:lpstr>L-Bar, New Mexico  Surface remediation and disposal cell was completed in 2000 </vt:lpstr>
      <vt:lpstr>Durango, Colorado   Surface remediation and disposal cell completed in 1990</vt:lpstr>
      <vt:lpstr>Sherwood, Washington Surface remediation and disposal cell was completed in 1996</vt:lpstr>
      <vt:lpstr>Gunnison, Colorado  Excavation for the disposal cell began in 1992, and construction was completed in 1995.</vt:lpstr>
      <vt:lpstr>Key finding and takeaways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Surface Change</dc:title>
  <dc:creator>Ms. Kayla Janaye Brown</dc:creator>
  <cp:lastModifiedBy>Ms. Kayla Janaye Brown</cp:lastModifiedBy>
  <cp:revision>18</cp:revision>
  <dcterms:created xsi:type="dcterms:W3CDTF">2022-03-02T15:17:01Z</dcterms:created>
  <dcterms:modified xsi:type="dcterms:W3CDTF">2022-04-09T00:52:33Z</dcterms:modified>
</cp:coreProperties>
</file>